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08013" indent="-1508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17613" indent="-303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827213" indent="-4556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436813" indent="-6080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8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©2020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908800" y="3810000"/>
            <a:ext cx="4368800" cy="17526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3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900"/>
            </a:lvl5pPr>
            <a:lvl6pPr marL="3047466" indent="0">
              <a:buNone/>
              <a:defRPr/>
            </a:lvl6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532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30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72440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5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1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800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384800" cy="2438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057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5156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6199464"/>
            <a:ext cx="12204259" cy="673777"/>
            <a:chOff x="-1588" y="3956228"/>
            <a:chExt cx="12201081" cy="673777"/>
          </a:xfrm>
        </p:grpSpPr>
        <p:sp>
          <p:nvSpPr>
            <p:cNvPr id="10" name="Rectangle 9"/>
            <p:cNvSpPr/>
            <p:nvPr/>
          </p:nvSpPr>
          <p:spPr>
            <a:xfrm>
              <a:off x="-1588" y="3957149"/>
              <a:ext cx="1572768" cy="100584"/>
            </a:xfrm>
            <a:prstGeom prst="rect">
              <a:avLst/>
            </a:prstGeom>
            <a:solidFill>
              <a:srgbClr val="6B83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258" y="3957453"/>
              <a:ext cx="41148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57924" y="3957453"/>
              <a:ext cx="749808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7890" y="3958061"/>
              <a:ext cx="5943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84678" y="3958061"/>
              <a:ext cx="758952" cy="100584"/>
            </a:xfrm>
            <a:prstGeom prst="rect">
              <a:avLst/>
            </a:prstGeom>
            <a:solidFill>
              <a:srgbClr val="79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030" y="3958061"/>
              <a:ext cx="100584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45053" y="3959886"/>
              <a:ext cx="1554480" cy="1005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598676" y="3958061"/>
              <a:ext cx="1554480" cy="100584"/>
            </a:xfrm>
            <a:prstGeom prst="rect">
              <a:avLst/>
            </a:prstGeom>
            <a:solidFill>
              <a:srgbClr val="8DB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51996" y="3956228"/>
              <a:ext cx="731520" cy="10058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83516" y="3958061"/>
              <a:ext cx="1280160" cy="10058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695" y="3956981"/>
              <a:ext cx="822960" cy="100584"/>
            </a:xfrm>
            <a:prstGeom prst="rect">
              <a:avLst/>
            </a:prstGeom>
            <a:solidFill>
              <a:srgbClr val="6EC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983655" y="3956981"/>
              <a:ext cx="274320" cy="10058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257661" y="3956981"/>
              <a:ext cx="941832" cy="100584"/>
            </a:xfrm>
            <a:prstGeom prst="rect">
              <a:avLst/>
            </a:prstGeom>
            <a:solidFill>
              <a:srgbClr val="3D8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-2" y="4053933"/>
              <a:ext cx="12198096" cy="576072"/>
            </a:xfrm>
            <a:prstGeom prst="rect">
              <a:avLst/>
            </a:prstGeom>
            <a:solidFill>
              <a:srgbClr val="4545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t="43698" r="3537" b="1"/>
          <a:stretch/>
        </p:blipFill>
        <p:spPr>
          <a:xfrm>
            <a:off x="-1588" y="0"/>
            <a:ext cx="12202962" cy="2256752"/>
          </a:xfrm>
          <a:prstGeom prst="rect">
            <a:avLst/>
          </a:prstGeom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760" y="152401"/>
            <a:ext cx="1097248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0" y="1143001"/>
            <a:ext cx="10972482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10838802" y="6381750"/>
            <a:ext cx="946692" cy="2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r"/>
            <a:r>
              <a:rPr lang="en-US" altLang="en-US" sz="1100" dirty="0" smtClean="0">
                <a:solidFill>
                  <a:schemeClr val="bg1"/>
                </a:solidFill>
              </a:rPr>
              <a:t>PJM</a:t>
            </a:r>
            <a:r>
              <a:rPr lang="en-US" altLang="en-US" sz="1100" dirty="0" smtClean="0">
                <a:solidFill>
                  <a:schemeClr val="bg1"/>
                </a:solidFill>
                <a:cs typeface="Arial" charset="0"/>
              </a:rPr>
              <a:t>©2020</a:t>
            </a:r>
            <a:endParaRPr lang="en-US" altLang="en-US" sz="11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892748" y="6381750"/>
            <a:ext cx="45096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fld id="{D0A9EF66-B759-4028-8EC0-388D1F2AD705}" type="slidenum">
              <a:rPr lang="en-US" altLang="en-US" sz="1300">
                <a:solidFill>
                  <a:schemeClr val="bg1"/>
                </a:solidFill>
              </a:rPr>
              <a:pPr/>
              <a:t>‹#›</a:t>
            </a:fld>
            <a:endParaRPr lang="en-US" altLang="en-US" sz="130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6306" y="6395739"/>
            <a:ext cx="15636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www.pjm.com | Public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4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lang="en-US" altLang="en-US" sz="2800" dirty="0">
          <a:solidFill>
            <a:srgbClr val="454545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>
          <a:solidFill>
            <a:srgbClr val="454545"/>
          </a:solidFill>
          <a:latin typeface="Arial" charset="0"/>
        </a:defRPr>
      </a:lvl5pPr>
      <a:lvl6pPr marL="60949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6pPr>
      <a:lvl7pPr marL="1218987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7pPr>
      <a:lvl8pPr marL="1828480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8pPr>
      <a:lvl9pPr marL="2437973" algn="r" rtl="0" eaLnBrk="1" fontAlgn="base" hangingPunct="1">
        <a:spcBef>
          <a:spcPct val="0"/>
        </a:spcBef>
        <a:spcAft>
          <a:spcPct val="0"/>
        </a:spcAft>
        <a:defRPr sz="3700">
          <a:solidFill>
            <a:srgbClr val="454545"/>
          </a:solidFill>
          <a:latin typeface="Arial" charset="0"/>
        </a:defRPr>
      </a:lvl9pPr>
    </p:titleStyle>
    <p:bodyStyle>
      <a:lvl1pPr marL="455613" indent="-455613" algn="l" rtl="0" eaLnBrk="1" fontAlgn="base" hangingPunct="1">
        <a:spcBef>
          <a:spcPct val="20000"/>
        </a:spcBef>
        <a:spcAft>
          <a:spcPct val="0"/>
        </a:spcAft>
        <a:buChar char="•"/>
        <a:defRPr lang="en-US" altLang="en-US" sz="2800" dirty="0">
          <a:solidFill>
            <a:schemeClr val="tx1"/>
          </a:solidFill>
          <a:latin typeface="+mj-lt"/>
          <a:ea typeface="+mn-ea"/>
          <a:cs typeface="+mn-cs"/>
        </a:defRPr>
      </a:lvl1pPr>
      <a:lvl2pPr marL="989013" indent="-379413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522413" indent="-30321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2132013" indent="-303213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741613" indent="-303213" algn="l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2019 </a:t>
            </a:r>
            <a:r>
              <a:rPr lang="en-US" b="1" dirty="0"/>
              <a:t>RTEP Report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Key Maps, Tables &amp; </a:t>
            </a:r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following set of slides provides key information from PJM’s </a:t>
            </a:r>
            <a:r>
              <a:rPr lang="en-US" dirty="0" smtClean="0"/>
              <a:t>2019 </a:t>
            </a:r>
            <a:r>
              <a:rPr lang="en-US" dirty="0"/>
              <a:t>RTEP cycle. The slides are provided for the reader’s own communications needs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68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Eligibility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94" y="1286497"/>
            <a:ext cx="9745414" cy="45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94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78761"/>
            <a:ext cx="10972482" cy="581603"/>
          </a:xfrm>
        </p:spPr>
        <p:txBody>
          <a:bodyPr/>
          <a:lstStyle/>
          <a:p>
            <a:r>
              <a:rPr lang="en-US" dirty="0" smtClean="0"/>
              <a:t>2019 RTEP Baseline Projects by Driver</a:t>
            </a:r>
            <a:br>
              <a:rPr lang="en-US" dirty="0" smtClean="0"/>
            </a:br>
            <a:r>
              <a:rPr lang="en-US" sz="2000" dirty="0" smtClean="0"/>
              <a:t>($ Million)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2" r="1754"/>
          <a:stretch/>
        </p:blipFill>
        <p:spPr>
          <a:xfrm>
            <a:off x="51879" y="1294083"/>
            <a:ext cx="12130393" cy="421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94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219307"/>
            <a:ext cx="10972482" cy="639763"/>
          </a:xfrm>
        </p:spPr>
        <p:txBody>
          <a:bodyPr/>
          <a:lstStyle/>
          <a:p>
            <a:r>
              <a:rPr lang="en-US" dirty="0" smtClean="0"/>
              <a:t>PJM Generator Deactivation Notifications Received </a:t>
            </a:r>
            <a:br>
              <a:rPr lang="en-US" dirty="0" smtClean="0"/>
            </a:br>
            <a:r>
              <a:rPr lang="en-US" sz="2000" dirty="0" smtClean="0"/>
              <a:t>Jan. 1, 2019−Dec. 31, 2019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32278" y="978338"/>
            <a:ext cx="8849507" cy="5155633"/>
            <a:chOff x="1420766" y="772708"/>
            <a:chExt cx="9240749" cy="53835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7540" b="11451"/>
            <a:stretch/>
          </p:blipFill>
          <p:spPr>
            <a:xfrm>
              <a:off x="1420766" y="772708"/>
              <a:ext cx="9240749" cy="53835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079" t="86533" r="74517" b="1126"/>
            <a:stretch/>
          </p:blipFill>
          <p:spPr>
            <a:xfrm>
              <a:off x="1465370" y="5051788"/>
              <a:ext cx="3037344" cy="11044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556111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for Distributed Solar Generation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514" y="1038600"/>
            <a:ext cx="9094973" cy="50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8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Load Forecast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166" y="866608"/>
            <a:ext cx="10770834" cy="526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5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Supplemental Project Drivers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9" b="1976"/>
          <a:stretch/>
        </p:blipFill>
        <p:spPr>
          <a:xfrm>
            <a:off x="807073" y="903249"/>
            <a:ext cx="10890088" cy="524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83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Attachment M3 Process for Supplemental Projects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64" y="2649597"/>
            <a:ext cx="12070080" cy="18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53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09" y="978952"/>
            <a:ext cx="10018783" cy="51454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Efficiency 24-Month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21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9A – RTEP Baseline Projects B2743 &amp; B2752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962413" y="792164"/>
            <a:ext cx="8267176" cy="5397278"/>
            <a:chOff x="1813526" y="633160"/>
            <a:chExt cx="8564947" cy="55916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3526" y="633160"/>
              <a:ext cx="8564947" cy="559168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150" t="77764" r="76885" b="850"/>
            <a:stretch/>
          </p:blipFill>
          <p:spPr>
            <a:xfrm>
              <a:off x="1895706" y="4070195"/>
              <a:ext cx="3333290" cy="211873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82459" t="82964" r="858" b="1050"/>
            <a:stretch/>
          </p:blipFill>
          <p:spPr>
            <a:xfrm>
              <a:off x="8073483" y="4779799"/>
              <a:ext cx="2238083" cy="14000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07594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5E – RTEP </a:t>
            </a:r>
            <a:r>
              <a:rPr lang="en-US" smtClean="0"/>
              <a:t>Baseline Project B2992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02856" y="889217"/>
            <a:ext cx="9892248" cy="5259249"/>
            <a:chOff x="1102856" y="889217"/>
            <a:chExt cx="9892248" cy="52592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2734" b="13634"/>
            <a:stretch/>
          </p:blipFill>
          <p:spPr>
            <a:xfrm>
              <a:off x="1102856" y="889217"/>
              <a:ext cx="9892248" cy="52592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838" t="79179" r="76955" b="1306"/>
            <a:stretch/>
          </p:blipFill>
          <p:spPr>
            <a:xfrm>
              <a:off x="1147460" y="4081670"/>
              <a:ext cx="3257272" cy="206679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82978" t="84475" r="778" b="1938"/>
            <a:stretch/>
          </p:blipFill>
          <p:spPr>
            <a:xfrm>
              <a:off x="8564136" y="4709532"/>
              <a:ext cx="2382644" cy="14389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85570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PJM Backbone Transmission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539" y="879711"/>
            <a:ext cx="9058466" cy="52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8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94" y="952178"/>
            <a:ext cx="11879414" cy="5173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Queued Generation Progression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1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Feasibility and System Impact Studies Performed in 2019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22732" y="1005777"/>
            <a:ext cx="9237112" cy="5120387"/>
            <a:chOff x="1222732" y="1005777"/>
            <a:chExt cx="9237112" cy="5120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7302" b="16150"/>
            <a:stretch/>
          </p:blipFill>
          <p:spPr>
            <a:xfrm>
              <a:off x="1222732" y="1005777"/>
              <a:ext cx="9237112" cy="512038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927" t="85844" r="78550" b="1813"/>
            <a:stretch/>
          </p:blipFill>
          <p:spPr>
            <a:xfrm>
              <a:off x="1267336" y="5127166"/>
              <a:ext cx="2293806" cy="99899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21380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Process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953" y="579862"/>
            <a:ext cx="9710703" cy="56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0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RTEP Process – RTO Perspective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178" y="370341"/>
            <a:ext cx="5825490" cy="5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156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Enhancement Drivers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56" y="921868"/>
            <a:ext cx="10365490" cy="526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3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Approved RTEP Projects</a:t>
            </a:r>
            <a:br>
              <a:rPr lang="en-US" dirty="0" smtClean="0"/>
            </a:br>
            <a:r>
              <a:rPr lang="en-US" sz="2000" dirty="0" smtClean="0"/>
              <a:t>(as of Dec. 31, 2019)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5" y="1192796"/>
            <a:ext cx="10865168" cy="458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317"/>
          <a:stretch/>
        </p:blipFill>
        <p:spPr>
          <a:xfrm>
            <a:off x="1519671" y="862209"/>
            <a:ext cx="8937563" cy="5319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Baseline Projects by Voltage</a:t>
            </a:r>
            <a:br>
              <a:rPr lang="en-US" dirty="0" smtClean="0"/>
            </a:br>
            <a:r>
              <a:rPr lang="en-US" sz="2000" dirty="0" smtClean="0"/>
              <a:t>(2016-2019)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2581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171857"/>
            <a:ext cx="10972482" cy="639763"/>
          </a:xfrm>
        </p:spPr>
        <p:txBody>
          <a:bodyPr/>
          <a:lstStyle/>
          <a:p>
            <a:r>
              <a:rPr lang="en-US" dirty="0" smtClean="0"/>
              <a:t>PJM Existing RPM-Eligible Installed Capacity Mix</a:t>
            </a:r>
            <a:br>
              <a:rPr lang="en-US" dirty="0" smtClean="0"/>
            </a:br>
            <a:r>
              <a:rPr lang="en-US" sz="2000" dirty="0" smtClean="0"/>
              <a:t>(Dec. 31, 2019)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871537"/>
            <a:ext cx="955357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6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60" y="395594"/>
            <a:ext cx="10972482" cy="639763"/>
          </a:xfrm>
        </p:spPr>
        <p:txBody>
          <a:bodyPr/>
          <a:lstStyle/>
          <a:p>
            <a:r>
              <a:rPr lang="en-US" dirty="0" smtClean="0"/>
              <a:t>PJM Queued Generation Fuel Mix – Requested </a:t>
            </a:r>
            <a:br>
              <a:rPr lang="en-US" dirty="0" smtClean="0"/>
            </a:br>
            <a:r>
              <a:rPr lang="en-US" dirty="0" smtClean="0"/>
              <a:t>Capacity Interconnection Rights</a:t>
            </a:r>
            <a:br>
              <a:rPr lang="en-US" dirty="0" smtClean="0"/>
            </a:br>
            <a:r>
              <a:rPr lang="en-US" sz="2000" dirty="0" smtClean="0"/>
              <a:t>(Dec. 31, 2019)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3" y="1274222"/>
            <a:ext cx="98583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 Deliverability Concept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11" y="1003108"/>
            <a:ext cx="10595578" cy="50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721"/>
      </p:ext>
    </p:extLst>
  </p:cSld>
  <p:clrMapOvr>
    <a:masterClrMapping/>
  </p:clrMapOvr>
</p:sld>
</file>

<file path=ppt/theme/theme1.xml><?xml version="1.0" encoding="utf-8"?>
<a:theme xmlns:a="http://schemas.openxmlformats.org/drawingml/2006/main" name="Public">
  <a:themeElements>
    <a:clrScheme name="PJM_Colorss">
      <a:dk1>
        <a:sysClr val="windowText" lastClr="000000"/>
      </a:dk1>
      <a:lt1>
        <a:srgbClr val="FFFFFF"/>
      </a:lt1>
      <a:dk2>
        <a:srgbClr val="000000"/>
      </a:dk2>
      <a:lt2>
        <a:srgbClr val="EEECE1"/>
      </a:lt2>
      <a:accent1>
        <a:srgbClr val="013366"/>
      </a:accent1>
      <a:accent2>
        <a:srgbClr val="99CC00"/>
      </a:accent2>
      <a:accent3>
        <a:srgbClr val="00B0F0"/>
      </a:accent3>
      <a:accent4>
        <a:srgbClr val="FF9900"/>
      </a:accent4>
      <a:accent5>
        <a:srgbClr val="808080"/>
      </a:accent5>
      <a:accent6>
        <a:srgbClr val="E70588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" id="{92AFF959-801A-44E1-A699-60984B1CBE57}" vid="{2E23C668-A722-48E5-A0C3-AAB2B86697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Public</Template>
  <TotalTime>37</TotalTime>
  <Words>131</Words>
  <Application>Microsoft Office PowerPoint</Application>
  <PresentationFormat>Widescreen</PresentationFormat>
  <Paragraphs>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Public</vt:lpstr>
      <vt:lpstr>2019 RTEP Report  Key Maps, Tables &amp; Figures</vt:lpstr>
      <vt:lpstr>PJM Backbone Transmission System</vt:lpstr>
      <vt:lpstr>RTEP Process – RTO Perspective</vt:lpstr>
      <vt:lpstr>System Enhancement Drivers</vt:lpstr>
      <vt:lpstr>Board Approved RTEP Projects (as of Dec. 31, 2019)</vt:lpstr>
      <vt:lpstr>Approved Baseline Projects by Voltage (2016-2019)</vt:lpstr>
      <vt:lpstr>PJM Existing RPM-Eligible Installed Capacity Mix (Dec. 31, 2019)</vt:lpstr>
      <vt:lpstr>PJM Queued Generation Fuel Mix – Requested  Capacity Interconnection Rights (Dec. 31, 2019)</vt:lpstr>
      <vt:lpstr>Generator Deliverability Concept</vt:lpstr>
      <vt:lpstr>Window Eligibility</vt:lpstr>
      <vt:lpstr>2019 RTEP Baseline Projects by Driver ($ Million)</vt:lpstr>
      <vt:lpstr>PJM Generator Deactivation Notifications Received  Jan. 1, 2019−Dec. 31, 2019</vt:lpstr>
      <vt:lpstr>Accounting for Distributed Solar Generation</vt:lpstr>
      <vt:lpstr>2019 Load Forecast Report</vt:lpstr>
      <vt:lpstr>Primary Supplemental Project Drivers</vt:lpstr>
      <vt:lpstr>Attachment M3 Process for Supplemental Projects</vt:lpstr>
      <vt:lpstr>Market Efficiency 24-Month Cycle</vt:lpstr>
      <vt:lpstr>Project 9A – RTEP Baseline Projects B2743 &amp; B2752</vt:lpstr>
      <vt:lpstr>Project 5E – RTEP Baseline Project B2992</vt:lpstr>
      <vt:lpstr>Queued Generation Progression</vt:lpstr>
      <vt:lpstr>Feasibility and System Impact Studies Performed in 2019</vt:lpstr>
      <vt:lpstr>Queue Process Overview</vt:lpstr>
    </vt:vector>
  </TitlesOfParts>
  <Company>PJM Interconnection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RTEP Report  Key Maps, Tables &amp; Figures</dc:title>
  <dc:creator>Lopez Davis, Veronica</dc:creator>
  <cp:lastModifiedBy>Lopez Davis, Veronica</cp:lastModifiedBy>
  <cp:revision>6</cp:revision>
  <dcterms:created xsi:type="dcterms:W3CDTF">2020-03-02T19:58:47Z</dcterms:created>
  <dcterms:modified xsi:type="dcterms:W3CDTF">2020-03-03T18:46:07Z</dcterms:modified>
</cp:coreProperties>
</file>