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7"/>
  </p:notesMasterIdLst>
  <p:sldIdLst>
    <p:sldId id="256" r:id="rId2"/>
    <p:sldId id="289" r:id="rId3"/>
    <p:sldId id="274" r:id="rId4"/>
    <p:sldId id="257" r:id="rId5"/>
    <p:sldId id="258" r:id="rId6"/>
    <p:sldId id="276" r:id="rId7"/>
    <p:sldId id="297" r:id="rId8"/>
    <p:sldId id="308" r:id="rId9"/>
    <p:sldId id="298" r:id="rId10"/>
    <p:sldId id="299" r:id="rId11"/>
    <p:sldId id="306" r:id="rId12"/>
    <p:sldId id="307" r:id="rId13"/>
    <p:sldId id="305" r:id="rId14"/>
    <p:sldId id="277" r:id="rId15"/>
    <p:sldId id="291" r:id="rId16"/>
    <p:sldId id="300" r:id="rId17"/>
    <p:sldId id="301" r:id="rId18"/>
    <p:sldId id="282" r:id="rId19"/>
    <p:sldId id="302" r:id="rId20"/>
    <p:sldId id="283" r:id="rId21"/>
    <p:sldId id="288" r:id="rId22"/>
    <p:sldId id="290" r:id="rId23"/>
    <p:sldId id="287" r:id="rId24"/>
    <p:sldId id="303" r:id="rId25"/>
    <p:sldId id="304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7988" indent="-1508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563" indent="-303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136" indent="-4555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711" indent="-6079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05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85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67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448" algn="l" defTabSz="91436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F0C08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6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8C9D0-DF9F-431A-8BBD-EE2783465F7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1F87C-2BF9-4DED-9FF0-A2DB0F4B5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Herman 3/1/2023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Herman – updated Feb.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Herman – updated Feb. 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Feb. 22, 2022 </a:t>
            </a:r>
            <a:r>
              <a:rPr lang="en-US" dirty="0" err="1" smtClean="0"/>
              <a:t>herman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0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7" y="6199466"/>
            <a:ext cx="12204258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7" y="0"/>
            <a:ext cx="12202961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61603" y="6381751"/>
            <a:ext cx="1023891" cy="2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 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 2024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6308" y="6395740"/>
            <a:ext cx="1563654" cy="261611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8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339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379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4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881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7" y="6199466"/>
            <a:ext cx="12204258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7" y="0"/>
            <a:ext cx="12202961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950" y="152401"/>
            <a:ext cx="1120431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7" rIns="121893" bIns="609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950" y="1143002"/>
            <a:ext cx="11204318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7" rIns="121893" bIns="60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761603" y="6381751"/>
            <a:ext cx="1023891" cy="2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 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 2024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7" y="6381751"/>
            <a:ext cx="455670" cy="32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8" y="6395740"/>
            <a:ext cx="1563654" cy="261611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83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68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36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04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872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ts val="120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746125" indent="-322263" algn="l" rtl="0" eaLnBrk="1" fontAlgn="base" hangingPunct="1">
        <a:spcBef>
          <a:spcPts val="600"/>
        </a:spcBef>
        <a:spcAft>
          <a:spcPts val="1200"/>
        </a:spcAft>
        <a:buChar char="–"/>
        <a:tabLst/>
        <a:defRPr sz="2700">
          <a:solidFill>
            <a:schemeClr val="tx1"/>
          </a:solidFill>
          <a:latin typeface="+mn-lt"/>
        </a:defRPr>
      </a:lvl2pPr>
      <a:lvl3pPr marL="1258888" indent="-244475" algn="l" rtl="0" eaLnBrk="1" fontAlgn="base" hangingPunct="1">
        <a:spcBef>
          <a:spcPts val="600"/>
        </a:spcBef>
        <a:spcAft>
          <a:spcPts val="12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582738" indent="0" algn="l" rtl="0" eaLnBrk="1" fontAlgn="base" hangingPunct="1">
        <a:spcBef>
          <a:spcPts val="600"/>
        </a:spcBef>
        <a:spcAft>
          <a:spcPts val="1200"/>
        </a:spcAft>
        <a:buFont typeface="Courier New" panose="02070309020205020404" pitchFamily="49" charset="0"/>
        <a:buNone/>
        <a:defRPr sz="2000">
          <a:solidFill>
            <a:schemeClr val="tx1"/>
          </a:solidFill>
          <a:latin typeface="+mn-lt"/>
        </a:defRPr>
      </a:lvl4pPr>
      <a:lvl5pPr marL="2341563" indent="-247650" algn="l" defTabSz="914400" rtl="0" eaLnBrk="1" fontAlgn="base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tabLst/>
        <a:defRPr sz="1900">
          <a:solidFill>
            <a:schemeClr val="tx1"/>
          </a:solidFill>
          <a:latin typeface="+mn-lt"/>
        </a:defRPr>
      </a:lvl5pPr>
      <a:lvl6pPr marL="3352073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541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009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477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2023 </a:t>
            </a:r>
            <a:r>
              <a:rPr lang="en-US" b="1" dirty="0"/>
              <a:t>RTEP Report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Key Maps, Tables &amp; Figures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908799" y="4170844"/>
            <a:ext cx="4653935" cy="1391756"/>
          </a:xfrm>
        </p:spPr>
        <p:txBody>
          <a:bodyPr/>
          <a:lstStyle/>
          <a:p>
            <a:r>
              <a:rPr lang="en-US" dirty="0"/>
              <a:t>The following set of slides provides key information from PJM’s </a:t>
            </a:r>
            <a:r>
              <a:rPr lang="en-US" dirty="0" smtClean="0"/>
              <a:t>2023 </a:t>
            </a:r>
            <a:r>
              <a:rPr lang="en-US" dirty="0"/>
              <a:t>RTEP cycle. The slides are provided for the reader’s own communications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38" y="2843489"/>
            <a:ext cx="1884146" cy="3271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22" y="849508"/>
            <a:ext cx="7158061" cy="5265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NJBPU Project SAA 1.0 Injection Points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5"/>
          <a:stretch/>
        </p:blipFill>
        <p:spPr>
          <a:xfrm>
            <a:off x="8821948" y="5303899"/>
            <a:ext cx="1207008" cy="729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0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ELCC Class Ratings for 2024/2025 3IA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88" b="2817"/>
          <a:stretch/>
        </p:blipFill>
        <p:spPr>
          <a:xfrm>
            <a:off x="1186173" y="873103"/>
            <a:ext cx="9819653" cy="52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2023/2024 Stage 1A ARR 10-Year Feasibility Study: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Reliability </a:t>
            </a:r>
            <a:r>
              <a:rPr lang="en-US" altLang="en-US" dirty="0"/>
              <a:t>Criteria Violations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8" y="2089416"/>
            <a:ext cx="11793065" cy="26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2023 RTEP Baseline Thermal and Voltage Criteria Violations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14363"/>
          <a:stretch/>
        </p:blipFill>
        <p:spPr>
          <a:xfrm>
            <a:off x="2253553" y="792164"/>
            <a:ext cx="9043097" cy="531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7"/>
          <a:stretch/>
        </p:blipFill>
        <p:spPr>
          <a:xfrm>
            <a:off x="726997" y="4690612"/>
            <a:ext cx="3514640" cy="141617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169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" b="14874"/>
          <a:stretch/>
        </p:blipFill>
        <p:spPr>
          <a:xfrm>
            <a:off x="1690506" y="833459"/>
            <a:ext cx="9719492" cy="5314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304800"/>
            <a:ext cx="10972482" cy="487364"/>
          </a:xfrm>
        </p:spPr>
        <p:txBody>
          <a:bodyPr/>
          <a:lstStyle/>
          <a:p>
            <a:r>
              <a:rPr lang="en-US" altLang="en-US" dirty="0"/>
              <a:t>Deactivation Notifications Received in 2023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r="1348"/>
          <a:stretch/>
        </p:blipFill>
        <p:spPr>
          <a:xfrm>
            <a:off x="902603" y="3545512"/>
            <a:ext cx="2723215" cy="260267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387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Actual Generator Deactivations in 2023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2" b="12770"/>
          <a:stretch/>
        </p:blipFill>
        <p:spPr>
          <a:xfrm>
            <a:off x="1345155" y="906850"/>
            <a:ext cx="9719492" cy="5158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1225"/>
          <a:stretch/>
        </p:blipFill>
        <p:spPr>
          <a:xfrm>
            <a:off x="332891" y="3590272"/>
            <a:ext cx="2593189" cy="24755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028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Implementing LTRTP Into Existing PJM RTEP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36" y="1057289"/>
            <a:ext cx="9598430" cy="50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Long-Term Regional Transmission Planning Framework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5" y="1132193"/>
            <a:ext cx="10587593" cy="48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PJM State RPS Targets and Goals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(</a:t>
            </a:r>
            <a:r>
              <a:rPr lang="en-US" altLang="en-US" sz="2000" dirty="0"/>
              <a:t>as of January 2024)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52" y="972107"/>
            <a:ext cx="11557095" cy="5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Accounting for Distributed Solar Generation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62" y="943327"/>
            <a:ext cx="9397415" cy="52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 Backbone Transmission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b="15446"/>
          <a:stretch/>
        </p:blipFill>
        <p:spPr>
          <a:xfrm>
            <a:off x="1936956" y="869477"/>
            <a:ext cx="9245590" cy="5275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8" y="4004237"/>
            <a:ext cx="1855538" cy="214025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492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80" y="961579"/>
            <a:ext cx="9252257" cy="50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Efficiency Analysis Parameters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18" y="1036745"/>
            <a:ext cx="7327206" cy="503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Supplemental Project Drivers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5" y="1047750"/>
            <a:ext cx="11682498" cy="51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2022/2023 Market Efficiency 24-Month Cycle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4" y="1259773"/>
            <a:ext cx="11936811" cy="43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5" y="944469"/>
            <a:ext cx="12097101" cy="5099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Interconnection Process Reform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Interconnection Request Cycles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27" y="1023894"/>
            <a:ext cx="10015364" cy="50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2" y="1235998"/>
            <a:ext cx="11550937" cy="4640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321"/>
            <a:ext cx="10972482" cy="639763"/>
          </a:xfrm>
        </p:spPr>
        <p:txBody>
          <a:bodyPr/>
          <a:lstStyle/>
          <a:p>
            <a:r>
              <a:rPr lang="en-US" dirty="0" smtClean="0"/>
              <a:t>Board-Approved </a:t>
            </a:r>
            <a:r>
              <a:rPr lang="en-US" dirty="0"/>
              <a:t>RTEP Projects</a:t>
            </a:r>
            <a:br>
              <a:rPr lang="en-US" dirty="0"/>
            </a:br>
            <a:r>
              <a:rPr lang="en-US" sz="2000" dirty="0"/>
              <a:t>(as of Dec. 31, </a:t>
            </a:r>
            <a:r>
              <a:rPr lang="en-US" sz="2000" dirty="0" smtClean="0"/>
              <a:t>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Existing RPM-Eligible Installed Capacity Mix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9186" y="5895202"/>
            <a:ext cx="1753056" cy="277013"/>
          </a:xfrm>
          <a:prstGeom prst="rect">
            <a:avLst/>
          </a:prstGeom>
          <a:noFill/>
        </p:spPr>
        <p:txBody>
          <a:bodyPr wrap="square" lIns="91452" tIns="45727" rIns="91452" bIns="45727" rtlCol="0">
            <a:spAutoFit/>
          </a:bodyPr>
          <a:lstStyle/>
          <a:p>
            <a:r>
              <a:rPr lang="en-US" sz="1200" dirty="0"/>
              <a:t>As of Dec. 31, </a:t>
            </a:r>
            <a:r>
              <a:rPr lang="en-US" sz="1200" dirty="0" smtClean="0"/>
              <a:t>2023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60" y="996101"/>
            <a:ext cx="10264078" cy="48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01" y="1091116"/>
            <a:ext cx="10315843" cy="4907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Interconnection </a:t>
            </a:r>
            <a:r>
              <a:rPr lang="en-US" altLang="en-US" dirty="0"/>
              <a:t>Service Request Generation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Fuel </a:t>
            </a:r>
            <a:r>
              <a:rPr lang="en-US" altLang="en-US" dirty="0"/>
              <a:t>Mix – Requested Capacity Interconnection </a:t>
            </a:r>
            <a:r>
              <a:rPr lang="en-US" altLang="en-US" dirty="0" smtClean="0"/>
              <a:t>Rights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05125" y="5895202"/>
            <a:ext cx="1753056" cy="277013"/>
          </a:xfrm>
          <a:prstGeom prst="rect">
            <a:avLst/>
          </a:prstGeom>
          <a:noFill/>
        </p:spPr>
        <p:txBody>
          <a:bodyPr wrap="square" lIns="91452" tIns="45727" rIns="91452" bIns="45727" rtlCol="0">
            <a:spAutoFit/>
          </a:bodyPr>
          <a:lstStyle/>
          <a:p>
            <a:r>
              <a:rPr lang="en-US" sz="1200" dirty="0"/>
              <a:t>As of Dec. 31, </a:t>
            </a:r>
            <a:r>
              <a:rPr lang="en-US" sz="1200" dirty="0" smtClean="0"/>
              <a:t>2023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26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317849"/>
            <a:ext cx="10972482" cy="639763"/>
          </a:xfrm>
        </p:spPr>
        <p:txBody>
          <a:bodyPr/>
          <a:lstStyle/>
          <a:p>
            <a:r>
              <a:rPr lang="en-US" altLang="en-US" dirty="0"/>
              <a:t>Interconnection Service Study Requests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(Dec</a:t>
            </a:r>
            <a:r>
              <a:rPr lang="en-US" altLang="en-US" dirty="0"/>
              <a:t>. 31, </a:t>
            </a:r>
            <a:r>
              <a:rPr lang="en-US" altLang="en-US" dirty="0" smtClean="0"/>
              <a:t>2023)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007" y="5384175"/>
            <a:ext cx="71130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Arial Narrow" panose="020B0506020202030204" pitchFamily="34" charset="0"/>
              </a:rPr>
              <a:t>This figure shows, historically, how far generation requests had proceeded in the interconnection process before they exited active participation (i.e., before they reached in-service status, began construction, were suspended or withdrew). The graphic does not include projects considered active in the queue as of Dec. 31, 2023.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5" y="1271753"/>
            <a:ext cx="11542013" cy="2785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25" y="4072539"/>
            <a:ext cx="7852882" cy="10853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257" y="4295132"/>
            <a:ext cx="3758067" cy="15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Requested Capacity Interconnection Rights,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Non-Renewable </a:t>
            </a:r>
            <a:r>
              <a:rPr lang="en-US" altLang="en-US" dirty="0"/>
              <a:t>and Renewable Fuels </a:t>
            </a:r>
            <a:r>
              <a:rPr lang="en-US" altLang="en-US" dirty="0" smtClean="0"/>
              <a:t>(</a:t>
            </a:r>
            <a:r>
              <a:rPr lang="en-US" altLang="en-US" dirty="0"/>
              <a:t>Dec. 31, 2023)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1" y="1098033"/>
            <a:ext cx="11955835" cy="4578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671" y="5671048"/>
            <a:ext cx="108725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i="1" dirty="0">
                <a:latin typeface="Arial Narrow" panose="020B0606020202030204" pitchFamily="34" charset="0"/>
              </a:rPr>
              <a:t>Note: Table does not include suspended projects, and hybrid resources are imbedded within </a:t>
            </a:r>
            <a:r>
              <a:rPr lang="en-US" sz="1300" i="1" dirty="0" smtClean="0">
                <a:latin typeface="Arial Narrow" panose="020B0606020202030204" pitchFamily="34" charset="0"/>
              </a:rPr>
              <a:t>the fuel </a:t>
            </a:r>
            <a:r>
              <a:rPr lang="en-US" sz="1300" i="1" dirty="0">
                <a:latin typeface="Arial Narrow" panose="020B0606020202030204" pitchFamily="34" charset="0"/>
              </a:rPr>
              <a:t>type </a:t>
            </a:r>
            <a:r>
              <a:rPr lang="en-US" sz="1300" i="1" dirty="0" smtClean="0">
                <a:latin typeface="Arial Narrow" panose="020B0606020202030204" pitchFamily="34" charset="0"/>
              </a:rPr>
              <a:t/>
            </a:r>
            <a:br>
              <a:rPr lang="en-US" sz="1300" i="1" dirty="0" smtClean="0">
                <a:latin typeface="Arial Narrow" panose="020B0606020202030204" pitchFamily="34" charset="0"/>
              </a:rPr>
            </a:br>
            <a:r>
              <a:rPr lang="en-US" sz="1300" i="1" dirty="0" smtClean="0">
                <a:latin typeface="Arial Narrow" panose="020B0606020202030204" pitchFamily="34" charset="0"/>
              </a:rPr>
              <a:t>(</a:t>
            </a:r>
            <a:r>
              <a:rPr lang="en-US" sz="1300" i="1" dirty="0">
                <a:latin typeface="Arial Narrow" panose="020B0606020202030204" pitchFamily="34" charset="0"/>
              </a:rPr>
              <a:t>e.g., solar + storage is captured under “Solar,” </a:t>
            </a:r>
            <a:r>
              <a:rPr lang="en-US" sz="1300" i="1" dirty="0" smtClean="0">
                <a:latin typeface="Arial Narrow" panose="020B0606020202030204" pitchFamily="34" charset="0"/>
              </a:rPr>
              <a:t>wind </a:t>
            </a:r>
            <a:r>
              <a:rPr lang="en-US" sz="1300" i="1" dirty="0">
                <a:latin typeface="Arial Narrow" panose="020B0606020202030204" pitchFamily="34" charset="0"/>
              </a:rPr>
              <a:t>+ storage is captured </a:t>
            </a:r>
            <a:r>
              <a:rPr lang="en-US" sz="1300" i="1" dirty="0" smtClean="0">
                <a:latin typeface="Arial Narrow" panose="020B0606020202030204" pitchFamily="34" charset="0"/>
              </a:rPr>
              <a:t>under “Wind</a:t>
            </a:r>
            <a:r>
              <a:rPr lang="en-US" sz="1300" i="1" dirty="0">
                <a:latin typeface="Arial Narrow" panose="020B0606020202030204" pitchFamily="34" charset="0"/>
              </a:rPr>
              <a:t>,” and natural gas also includes some hybrid resources)</a:t>
            </a:r>
          </a:p>
        </p:txBody>
      </p:sp>
    </p:spTree>
    <p:extLst>
      <p:ext uri="{BB962C8B-B14F-4D97-AF65-F5344CB8AC3E}">
        <p14:creationId xmlns:p14="http://schemas.microsoft.com/office/powerpoint/2010/main" val="38572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69977" y="737419"/>
            <a:ext cx="7962715" cy="5580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2023 Load Forecast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552" y="737419"/>
            <a:ext cx="11555737" cy="56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ELCC 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50" y="979742"/>
            <a:ext cx="11059695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94D79A33-94B8-4BB5-B044-B97C87276B28}" vid="{4B7E3686-F852-4859-B8B0-7610961C2F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</Template>
  <TotalTime>591</TotalTime>
  <Words>345</Words>
  <Application>Microsoft Office PowerPoint</Application>
  <PresentationFormat>Widescreen</PresentationFormat>
  <Paragraphs>38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Wingdings</vt:lpstr>
      <vt:lpstr>Public</vt:lpstr>
      <vt:lpstr>2023 RTEP Report  Key Maps, Tables &amp; Figures</vt:lpstr>
      <vt:lpstr>PJM Backbone Transmission System</vt:lpstr>
      <vt:lpstr>Board-Approved RTEP Projects (as of Dec. 31, 2023)</vt:lpstr>
      <vt:lpstr>PJM Existing RPM-Eligible Installed Capacity Mix</vt:lpstr>
      <vt:lpstr>Interconnection Service Request Generation  Fuel Mix – Requested Capacity Interconnection Rights</vt:lpstr>
      <vt:lpstr>Interconnection Service Study Requests  (Dec. 31, 2023)</vt:lpstr>
      <vt:lpstr>Requested Capacity Interconnection Rights,  Non-Renewable and Renewable Fuels (Dec. 31, 2023)</vt:lpstr>
      <vt:lpstr>2023 Load Forecast Report</vt:lpstr>
      <vt:lpstr>ELCC Resources</vt:lpstr>
      <vt:lpstr>NJBPU Project SAA 1.0 Injection Points</vt:lpstr>
      <vt:lpstr>ELCC Class Ratings for 2024/2025 3IA</vt:lpstr>
      <vt:lpstr>2023/2024 Stage 1A ARR 10-Year Feasibility Study:  Reliability Criteria Violations</vt:lpstr>
      <vt:lpstr>2023 RTEP Baseline Thermal and Voltage Criteria Violations</vt:lpstr>
      <vt:lpstr>Deactivation Notifications Received in 2023</vt:lpstr>
      <vt:lpstr>Actual Generator Deactivations in 2023</vt:lpstr>
      <vt:lpstr>Implementing LTRTP Into Existing PJM RTEP Process</vt:lpstr>
      <vt:lpstr>Long-Term Regional Transmission Planning Framework</vt:lpstr>
      <vt:lpstr>PJM State RPS Targets and Goals  (as of January 2024)</vt:lpstr>
      <vt:lpstr>Accounting for Distributed Solar Generation</vt:lpstr>
      <vt:lpstr>Load Forecast Model</vt:lpstr>
      <vt:lpstr>Market Efficiency Analysis Parameters</vt:lpstr>
      <vt:lpstr>Primary Supplemental Project Drivers</vt:lpstr>
      <vt:lpstr>2022/2023 Market Efficiency 24-Month Cycle</vt:lpstr>
      <vt:lpstr>Interconnection Process Reform Timeline</vt:lpstr>
      <vt:lpstr>New Interconnection Request Cycles</vt:lpstr>
    </vt:vector>
  </TitlesOfParts>
  <Company>PJM Interconnection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 Davis, Veronica</dc:creator>
  <cp:lastModifiedBy>Lopez Davis, Veronica</cp:lastModifiedBy>
  <cp:revision>23</cp:revision>
  <dcterms:created xsi:type="dcterms:W3CDTF">2023-03-03T21:46:05Z</dcterms:created>
  <dcterms:modified xsi:type="dcterms:W3CDTF">2024-03-06T20:15:49Z</dcterms:modified>
</cp:coreProperties>
</file>